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</p:sldIdLst>
  <p:sldSz cx="15119350" cy="10691813"/>
  <p:notesSz cx="6807200" cy="993933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EPSON 太丸ゴシック体Ｂ" panose="020F0709000000000000" pitchFamily="49" charset="-128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やまフォント" panose="02000600000000000000" pitchFamily="2" charset="-128"/>
      <p:regular r:id="rId19"/>
    </p:embeddedFont>
    <p:embeddedFont>
      <p:font typeface="07にくまるフォント" panose="02000900000000000000" pitchFamily="50" charset="-128"/>
      <p:bold r:id="rId20"/>
    </p:embeddedFont>
    <p:embeddedFont>
      <p:font typeface="えるまーP" panose="02000600000000000000" pitchFamily="2" charset="-128"/>
      <p:regular r:id="rId21"/>
    </p:embeddedFont>
    <p:embeddedFont>
      <p:font typeface="Segoe UI Black" panose="020B0A02040204020203" pitchFamily="34" charset="0"/>
      <p:bold r:id="rId22"/>
      <p:boldItalic r:id="rId23"/>
    </p:embeddedFont>
  </p:embeddedFontLst>
  <p:defaultTextStyle>
    <a:defPPr>
      <a:defRPr lang="ja-JP"/>
    </a:defPPr>
    <a:lvl1pPr marL="0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0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50" d="100"/>
          <a:sy n="50" d="100"/>
        </p:scale>
        <p:origin x="49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84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37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79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24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48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6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51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95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13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48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29B-9DC9-4584-8CE3-657E3BC1D9D9}" type="datetimeFigureOut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F2566-3D7D-42BB-931E-F7B7A40B76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45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kumimoji="1"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microsoft.com/office/2007/relationships/hdphoto" Target="../media/hdphoto1.wdp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1720" r="2652" b="34141"/>
          <a:stretch/>
        </p:blipFill>
        <p:spPr>
          <a:xfrm>
            <a:off x="1604004" y="1311468"/>
            <a:ext cx="11831027" cy="6318403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>
            <a:off x="10821824" y="989688"/>
            <a:ext cx="1404000" cy="470275"/>
            <a:chOff x="10744199" y="607325"/>
            <a:chExt cx="1404000" cy="470275"/>
          </a:xfrm>
        </p:grpSpPr>
        <p:sp>
          <p:nvSpPr>
            <p:cNvPr id="35" name="角丸四角形 34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長七郎山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9700117" y="4712279"/>
            <a:ext cx="1404000" cy="470275"/>
            <a:chOff x="10744199" y="607325"/>
            <a:chExt cx="1404000" cy="470275"/>
          </a:xfrm>
        </p:grpSpPr>
        <p:sp>
          <p:nvSpPr>
            <p:cNvPr id="39" name="角丸四角形 38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小沼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382977" y="3626296"/>
            <a:ext cx="1404000" cy="470275"/>
            <a:chOff x="10744199" y="607325"/>
            <a:chExt cx="1404000" cy="470275"/>
          </a:xfrm>
        </p:grpSpPr>
        <p:sp>
          <p:nvSpPr>
            <p:cNvPr id="42" name="角丸四角形 41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覚満淵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5257128" y="2407551"/>
            <a:ext cx="1404000" cy="470275"/>
            <a:chOff x="10744199" y="607325"/>
            <a:chExt cx="1404000" cy="470275"/>
          </a:xfrm>
        </p:grpSpPr>
        <p:sp>
          <p:nvSpPr>
            <p:cNvPr id="45" name="角丸四角形 44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鳥居</a:t>
              </a:r>
              <a:r>
                <a:rPr lang="ja-JP" altLang="en-US" sz="2400" dirty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峠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7051051" y="6464149"/>
            <a:ext cx="1381750" cy="468000"/>
            <a:chOff x="10744199" y="609600"/>
            <a:chExt cx="1404000" cy="468000"/>
          </a:xfrm>
        </p:grpSpPr>
        <p:sp>
          <p:nvSpPr>
            <p:cNvPr id="48" name="角丸四角形 47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0744199" y="645425"/>
              <a:ext cx="140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小沼駐車場</a:t>
              </a:r>
              <a:endParaRPr kumimoji="1" lang="ja-JP" altLang="en-US" sz="18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4050193" y="5407029"/>
            <a:ext cx="1600507" cy="468000"/>
            <a:chOff x="10744195" y="609600"/>
            <a:chExt cx="1659334" cy="468000"/>
          </a:xfrm>
        </p:grpSpPr>
        <p:sp>
          <p:nvSpPr>
            <p:cNvPr id="51" name="角丸四角形 50"/>
            <p:cNvSpPr/>
            <p:nvPr/>
          </p:nvSpPr>
          <p:spPr>
            <a:xfrm>
              <a:off x="10744195" y="609600"/>
              <a:ext cx="1621901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10744195" y="658934"/>
              <a:ext cx="165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ビジターセンター</a:t>
              </a:r>
              <a:endParaRPr kumimoji="1" lang="ja-JP" altLang="en-US" sz="18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sp>
        <p:nvSpPr>
          <p:cNvPr id="53" name="正方形/長方形 52"/>
          <p:cNvSpPr/>
          <p:nvPr/>
        </p:nvSpPr>
        <p:spPr>
          <a:xfrm>
            <a:off x="0" y="7604125"/>
            <a:ext cx="15119350" cy="3087688"/>
          </a:xfrm>
          <a:prstGeom prst="rect">
            <a:avLst/>
          </a:prstGeom>
          <a:solidFill>
            <a:schemeClr val="bg1"/>
          </a:solidFill>
          <a:ln w="63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>
            <a:stCxn id="101" idx="0"/>
            <a:endCxn id="2" idx="0"/>
          </p:cNvCxnSpPr>
          <p:nvPr/>
        </p:nvCxnSpPr>
        <p:spPr>
          <a:xfrm flipV="1">
            <a:off x="11782849" y="1324745"/>
            <a:ext cx="3106574" cy="1153032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149199" y="8191136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をかこんでいるネットは、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何から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木を守るための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ものでしょう？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127036" y="8185447"/>
            <a:ext cx="276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長七郎山の高さは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</a:t>
            </a: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9079001" y="8201278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覚満淵という名前がつく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由来となった人は、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何という名前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2056837" y="8182749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覚満淵で景色が良い場所を探して、親子で写真を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撮ってみよう！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101165" y="8193363"/>
            <a:ext cx="277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小沼の周囲は</a:t>
            </a:r>
            <a:r>
              <a:rPr kumimoji="1"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kumimoji="1" lang="en-US" altLang="ja-JP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kumimoji="1" lang="en-US" altLang="ja-JP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1026" name="Picture 2" descr="トイレのピクトグラム　1.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10" y="699208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トイレのピクトグラム　1.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94" y="503985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テキスト ボックス 93"/>
          <p:cNvSpPr txBox="1"/>
          <p:nvPr/>
        </p:nvSpPr>
        <p:spPr>
          <a:xfrm>
            <a:off x="4044022" y="5833865"/>
            <a:ext cx="151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800" b="1" dirty="0" smtClean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rPr>
              <a:t>１２：４０までに！</a:t>
            </a:r>
            <a:endParaRPr kumimoji="1" lang="ja-JP" altLang="en-US" sz="18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えるまーP" panose="02000600000000000000" pitchFamily="2" charset="-128"/>
              <a:ea typeface="えるまーP" panose="02000600000000000000" pitchFamily="2" charset="-128"/>
            </a:endParaRPr>
          </a:p>
        </p:txBody>
      </p:sp>
      <p:grpSp>
        <p:nvGrpSpPr>
          <p:cNvPr id="95" name="グループ化 94"/>
          <p:cNvGrpSpPr/>
          <p:nvPr/>
        </p:nvGrpSpPr>
        <p:grpSpPr>
          <a:xfrm>
            <a:off x="8676152" y="4489451"/>
            <a:ext cx="474171" cy="1499147"/>
            <a:chOff x="11710320" y="835814"/>
            <a:chExt cx="374785" cy="1792644"/>
          </a:xfrm>
        </p:grpSpPr>
        <p:sp>
          <p:nvSpPr>
            <p:cNvPr id="96" name="角丸四角形 95"/>
            <p:cNvSpPr/>
            <p:nvPr/>
          </p:nvSpPr>
          <p:spPr>
            <a:xfrm rot="16200000">
              <a:off x="10998952" y="1547182"/>
              <a:ext cx="1792644" cy="3699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11720205" y="835815"/>
              <a:ext cx="364900" cy="17926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昼食</a:t>
              </a:r>
              <a:r>
                <a:rPr kumimoji="1" lang="ja-JP" altLang="en-US" sz="1800" spc="-3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ポイント</a:t>
              </a:r>
              <a:endParaRPr kumimoji="1" lang="ja-JP" altLang="en-US" sz="1800" spc="-3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sp>
        <p:nvSpPr>
          <p:cNvPr id="98" name="テキスト ボックス 97"/>
          <p:cNvSpPr txBox="1"/>
          <p:nvPr/>
        </p:nvSpPr>
        <p:spPr>
          <a:xfrm>
            <a:off x="12321955" y="10397961"/>
            <a:ext cx="27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©2020 </a:t>
            </a:r>
            <a:r>
              <a:rPr kumimoji="1" lang="ja-JP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国立赤城青少年交流の家</a:t>
            </a:r>
            <a:endParaRPr kumimoji="1" lang="ja-JP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3269423" y="244745"/>
            <a:ext cx="1620000" cy="2160000"/>
            <a:chOff x="13459065" y="24480"/>
            <a:chExt cx="1620000" cy="216000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189065" y="294480"/>
              <a:ext cx="2160000" cy="16200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3" name="角丸四角形 2"/>
            <p:cNvSpPr/>
            <p:nvPr/>
          </p:nvSpPr>
          <p:spPr>
            <a:xfrm>
              <a:off x="14025032" y="1739876"/>
              <a:ext cx="432000" cy="14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9" name="テキスト ボックス 98"/>
          <p:cNvSpPr txBox="1"/>
          <p:nvPr/>
        </p:nvSpPr>
        <p:spPr>
          <a:xfrm>
            <a:off x="-1944" y="7603571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Q1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grpSp>
        <p:nvGrpSpPr>
          <p:cNvPr id="100" name="グループ化 99"/>
          <p:cNvGrpSpPr/>
          <p:nvPr/>
        </p:nvGrpSpPr>
        <p:grpSpPr>
          <a:xfrm>
            <a:off x="11145106" y="2249502"/>
            <a:ext cx="682625" cy="461665"/>
            <a:chOff x="13172171" y="3768828"/>
            <a:chExt cx="682625" cy="461665"/>
          </a:xfrm>
        </p:grpSpPr>
        <p:sp>
          <p:nvSpPr>
            <p:cNvPr id="101" name="角丸四角形 100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3172171" y="3768828"/>
              <a:ext cx="68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Q2</a:t>
              </a:r>
            </a:p>
          </p:txBody>
        </p:sp>
      </p:grpSp>
      <p:sp>
        <p:nvSpPr>
          <p:cNvPr id="104" name="テキスト ボックス 103"/>
          <p:cNvSpPr txBox="1"/>
          <p:nvPr/>
        </p:nvSpPr>
        <p:spPr>
          <a:xfrm>
            <a:off x="3001370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Q2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5970897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Q3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8958818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Q4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11946737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rPr>
              <a:t>CP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-1945" y="9198492"/>
            <a:ext cx="2914643" cy="1404076"/>
            <a:chOff x="-1945" y="9198492"/>
            <a:chExt cx="2914643" cy="1404076"/>
          </a:xfrm>
        </p:grpSpPr>
        <p:sp>
          <p:nvSpPr>
            <p:cNvPr id="14" name="正方形/長方形 13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</a:t>
              </a:r>
              <a:r>
                <a:rPr kumimoji="1"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01370" y="9198492"/>
            <a:ext cx="2914643" cy="1404076"/>
            <a:chOff x="-1945" y="9198492"/>
            <a:chExt cx="2914643" cy="1404076"/>
          </a:xfrm>
        </p:grpSpPr>
        <p:sp>
          <p:nvSpPr>
            <p:cNvPr id="112" name="正方形/長方形 111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A2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5970897" y="9198492"/>
            <a:ext cx="2914643" cy="1404076"/>
            <a:chOff x="-1945" y="9198492"/>
            <a:chExt cx="2914643" cy="1404076"/>
          </a:xfrm>
        </p:grpSpPr>
        <p:sp>
          <p:nvSpPr>
            <p:cNvPr id="115" name="正方形/長方形 114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A3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7" name="グループ化 116"/>
          <p:cNvGrpSpPr/>
          <p:nvPr/>
        </p:nvGrpSpPr>
        <p:grpSpPr>
          <a:xfrm>
            <a:off x="8953956" y="9198492"/>
            <a:ext cx="2914643" cy="1404076"/>
            <a:chOff x="-1945" y="9198492"/>
            <a:chExt cx="2914643" cy="1404076"/>
          </a:xfrm>
        </p:grpSpPr>
        <p:sp>
          <p:nvSpPr>
            <p:cNvPr id="118" name="正方形/長方形 117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A4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3" name="グループ化 122"/>
          <p:cNvGrpSpPr/>
          <p:nvPr/>
        </p:nvGrpSpPr>
        <p:grpSpPr>
          <a:xfrm>
            <a:off x="6025184" y="3001323"/>
            <a:ext cx="612001" cy="461665"/>
            <a:chOff x="13197913" y="3768828"/>
            <a:chExt cx="612001" cy="461665"/>
          </a:xfrm>
        </p:grpSpPr>
        <p:sp>
          <p:nvSpPr>
            <p:cNvPr id="124" name="角丸四角形 123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25" name="テキスト ボックス 124"/>
            <p:cNvSpPr txBox="1"/>
            <p:nvPr/>
          </p:nvSpPr>
          <p:spPr>
            <a:xfrm>
              <a:off x="13197913" y="3768828"/>
              <a:ext cx="61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Q4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9" name="グループ化 128"/>
          <p:cNvGrpSpPr/>
          <p:nvPr/>
        </p:nvGrpSpPr>
        <p:grpSpPr>
          <a:xfrm>
            <a:off x="2410914" y="3814101"/>
            <a:ext cx="612001" cy="461665"/>
            <a:chOff x="13197913" y="3768828"/>
            <a:chExt cx="612001" cy="461665"/>
          </a:xfrm>
        </p:grpSpPr>
        <p:sp>
          <p:nvSpPr>
            <p:cNvPr id="130" name="角丸四角形 129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31" name="テキスト ボックス 130"/>
            <p:cNvSpPr txBox="1"/>
            <p:nvPr/>
          </p:nvSpPr>
          <p:spPr>
            <a:xfrm>
              <a:off x="13197913" y="3768828"/>
              <a:ext cx="61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CP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cxnSp>
        <p:nvCxnSpPr>
          <p:cNvPr id="132" name="直線コネクタ 131"/>
          <p:cNvCxnSpPr/>
          <p:nvPr/>
        </p:nvCxnSpPr>
        <p:spPr>
          <a:xfrm>
            <a:off x="11855058" y="4436931"/>
            <a:ext cx="3034365" cy="2329176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14519" r="15297" b="9633"/>
          <a:stretch/>
        </p:blipFill>
        <p:spPr>
          <a:xfrm rot="5400000">
            <a:off x="12789212" y="4796012"/>
            <a:ext cx="2524355" cy="18932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3" name="角丸四角形 132"/>
          <p:cNvSpPr/>
          <p:nvPr/>
        </p:nvSpPr>
        <p:spPr>
          <a:xfrm rot="21420000">
            <a:off x="13636525" y="6226586"/>
            <a:ext cx="609187" cy="211926"/>
          </a:xfrm>
          <a:prstGeom prst="roundRect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0" name="直線コネクタ 139"/>
          <p:cNvCxnSpPr>
            <a:stCxn id="128" idx="0"/>
            <a:endCxn id="27" idx="2"/>
          </p:cNvCxnSpPr>
          <p:nvPr/>
        </p:nvCxnSpPr>
        <p:spPr>
          <a:xfrm>
            <a:off x="7866860" y="5005838"/>
            <a:ext cx="1717906" cy="2520984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8712202" y="6482822"/>
            <a:ext cx="1745128" cy="1044000"/>
            <a:chOff x="6801441" y="1009650"/>
            <a:chExt cx="2101676" cy="12573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" t="13567" b="8822"/>
            <a:stretch/>
          </p:blipFill>
          <p:spPr>
            <a:xfrm>
              <a:off x="6801441" y="1009650"/>
              <a:ext cx="2101676" cy="12573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9" name="角丸四角形 138"/>
            <p:cNvSpPr/>
            <p:nvPr/>
          </p:nvSpPr>
          <p:spPr>
            <a:xfrm>
              <a:off x="7425334" y="1679187"/>
              <a:ext cx="360000" cy="1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7551245" y="5005838"/>
            <a:ext cx="624700" cy="461665"/>
            <a:chOff x="13197914" y="3768828"/>
            <a:chExt cx="624700" cy="461665"/>
          </a:xfrm>
        </p:grpSpPr>
        <p:sp>
          <p:nvSpPr>
            <p:cNvPr id="127" name="角丸四角形 126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13204443" y="3768828"/>
              <a:ext cx="618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Q3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41" name="図 1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29">
            <a:off x="13790493" y="8868672"/>
            <a:ext cx="1284533" cy="972000"/>
          </a:xfrm>
          <a:prstGeom prst="rect">
            <a:avLst/>
          </a:prstGeom>
        </p:spPr>
      </p:pic>
      <p:cxnSp>
        <p:nvCxnSpPr>
          <p:cNvPr id="142" name="直線コネクタ 141"/>
          <p:cNvCxnSpPr>
            <a:endCxn id="31" idx="1"/>
          </p:cNvCxnSpPr>
          <p:nvPr/>
        </p:nvCxnSpPr>
        <p:spPr>
          <a:xfrm flipH="1">
            <a:off x="92301" y="4181748"/>
            <a:ext cx="2345479" cy="1237712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" y="4609460"/>
            <a:ext cx="2160000" cy="162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89" name="グループ化 88"/>
          <p:cNvGrpSpPr/>
          <p:nvPr/>
        </p:nvGrpSpPr>
        <p:grpSpPr>
          <a:xfrm>
            <a:off x="11677321" y="4378627"/>
            <a:ext cx="612000" cy="461665"/>
            <a:chOff x="13197914" y="3768828"/>
            <a:chExt cx="612000" cy="461665"/>
          </a:xfrm>
        </p:grpSpPr>
        <p:sp>
          <p:nvSpPr>
            <p:cNvPr id="91" name="角丸四角形 90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13208514" y="3768828"/>
              <a:ext cx="57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Q1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cxnSp>
        <p:nvCxnSpPr>
          <p:cNvPr id="146" name="直線コネクタ 145"/>
          <p:cNvCxnSpPr/>
          <p:nvPr/>
        </p:nvCxnSpPr>
        <p:spPr>
          <a:xfrm flipV="1">
            <a:off x="6584140" y="1357241"/>
            <a:ext cx="1657049" cy="1666478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図 10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09" y="517545"/>
            <a:ext cx="2160000" cy="162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8" name="角丸四角形 147"/>
          <p:cNvSpPr/>
          <p:nvPr/>
        </p:nvSpPr>
        <p:spPr>
          <a:xfrm>
            <a:off x="8149441" y="1706784"/>
            <a:ext cx="216000" cy="72000"/>
          </a:xfrm>
          <a:prstGeom prst="roundRect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2" name="グループ化 1031"/>
          <p:cNvGrpSpPr/>
          <p:nvPr/>
        </p:nvGrpSpPr>
        <p:grpSpPr>
          <a:xfrm>
            <a:off x="-80315" y="-62506"/>
            <a:ext cx="6620607" cy="2514387"/>
            <a:chOff x="-80315" y="-62506"/>
            <a:chExt cx="6620607" cy="2514387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-80315" y="-62506"/>
              <a:ext cx="6620607" cy="2002943"/>
              <a:chOff x="-98378" y="-208175"/>
              <a:chExt cx="6620607" cy="2002943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 rot="228758">
                <a:off x="-98378" y="-140186"/>
                <a:ext cx="3211164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15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あ</a:t>
                </a:r>
                <a:r>
                  <a:rPr lang="ja-JP" altLang="en-US" sz="66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か</a:t>
                </a:r>
                <a:r>
                  <a:rPr lang="ja-JP" altLang="en-US" sz="60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ぎ</a:t>
                </a:r>
                <a:endParaRPr kumimoji="1" lang="ja-JP" altLang="en-US" sz="6600" b="1" spc="-1000" dirty="0">
                  <a:ln w="28575">
                    <a:solidFill>
                      <a:schemeClr val="bg1"/>
                    </a:solidFill>
                  </a:ln>
                  <a:blipFill>
                    <a:blip r:embed="rId11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2223626" y="-208175"/>
                <a:ext cx="186135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0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や</a:t>
                </a:r>
                <a:r>
                  <a:rPr lang="ja-JP" altLang="en-US" sz="66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ま</a:t>
                </a:r>
                <a:endParaRPr kumimoji="1" lang="ja-JP" altLang="en-US" sz="6600" b="1" spc="-1000" dirty="0">
                  <a:ln w="28575">
                    <a:solidFill>
                      <a:schemeClr val="bg1"/>
                    </a:solidFill>
                  </a:ln>
                  <a:blipFill>
                    <a:blip r:embed="rId11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 rot="20689941">
                <a:off x="2707316" y="225108"/>
                <a:ext cx="381491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8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ク</a:t>
                </a:r>
                <a:r>
                  <a:rPr lang="ja-JP" altLang="en-US" sz="54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エ</a:t>
                </a:r>
                <a:r>
                  <a:rPr lang="ja-JP" altLang="en-US" sz="72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ス</a:t>
                </a:r>
                <a:r>
                  <a:rPr lang="ja-JP" altLang="en-US" sz="96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ト</a:t>
                </a:r>
                <a:endParaRPr kumimoji="1" lang="ja-JP" altLang="en-US" sz="6600" b="1" spc="-1000" dirty="0">
                  <a:ln w="38100">
                    <a:solidFill>
                      <a:schemeClr val="bg1"/>
                    </a:solidFill>
                  </a:ln>
                  <a:blipFill>
                    <a:blip r:embed="rId12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1270217" y="368249"/>
              <a:ext cx="1190834" cy="406259"/>
              <a:chOff x="1975277" y="123049"/>
              <a:chExt cx="1190834" cy="486934"/>
            </a:xfrm>
          </p:grpSpPr>
          <p:sp>
            <p:nvSpPr>
              <p:cNvPr id="134" name="円形吹き出し 133"/>
              <p:cNvSpPr/>
              <p:nvPr/>
            </p:nvSpPr>
            <p:spPr>
              <a:xfrm rot="20771092">
                <a:off x="2028577" y="123049"/>
                <a:ext cx="1104396" cy="486934"/>
              </a:xfrm>
              <a:prstGeom prst="wedgeEllipseCallout">
                <a:avLst>
                  <a:gd name="adj1" fmla="val 14158"/>
                  <a:gd name="adj2" fmla="val 856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5" name="テキスト ボックス 134"/>
              <p:cNvSpPr txBox="1"/>
              <p:nvPr/>
            </p:nvSpPr>
            <p:spPr>
              <a:xfrm rot="20675698">
                <a:off x="1975277" y="152255"/>
                <a:ext cx="1190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 smtClean="0">
                    <a:solidFill>
                      <a:schemeClr val="accent6">
                        <a:lumMod val="75000"/>
                      </a:schemeClr>
                    </a:solidFill>
                    <a:latin typeface="えるまーP" panose="02000600000000000000" pitchFamily="2" charset="-128"/>
                    <a:ea typeface="えるまーP" panose="02000600000000000000" pitchFamily="2" charset="-128"/>
                  </a:rPr>
                  <a:t>あるいて！</a:t>
                </a:r>
                <a:endParaRPr kumimoji="1" lang="ja-JP" altLang="en-US" sz="1800" dirty="0">
                  <a:solidFill>
                    <a:schemeClr val="accent6">
                      <a:lumMod val="75000"/>
                    </a:schemeClr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endParaRPr>
              </a:p>
            </p:txBody>
          </p:sp>
        </p:grpSp>
        <p:grpSp>
          <p:nvGrpSpPr>
            <p:cNvPr id="136" name="グループ化 135"/>
            <p:cNvGrpSpPr/>
            <p:nvPr/>
          </p:nvGrpSpPr>
          <p:grpSpPr>
            <a:xfrm rot="1718561">
              <a:off x="4015051" y="475797"/>
              <a:ext cx="1115482" cy="394837"/>
              <a:chOff x="1929434" y="229819"/>
              <a:chExt cx="1216705" cy="394837"/>
            </a:xfrm>
          </p:grpSpPr>
          <p:sp>
            <p:nvSpPr>
              <p:cNvPr id="137" name="円形吹き出し 136"/>
              <p:cNvSpPr/>
              <p:nvPr/>
            </p:nvSpPr>
            <p:spPr>
              <a:xfrm rot="20771092">
                <a:off x="1929434" y="234389"/>
                <a:ext cx="1216705" cy="390267"/>
              </a:xfrm>
              <a:prstGeom prst="wedgeEllipseCallout">
                <a:avLst>
                  <a:gd name="adj1" fmla="val -25556"/>
                  <a:gd name="adj2" fmla="val 783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テキスト ボックス 137"/>
              <p:cNvSpPr txBox="1"/>
              <p:nvPr/>
            </p:nvSpPr>
            <p:spPr>
              <a:xfrm rot="20675698">
                <a:off x="1942627" y="229819"/>
                <a:ext cx="1190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 smtClean="0">
                    <a:solidFill>
                      <a:schemeClr val="accent6">
                        <a:lumMod val="75000"/>
                      </a:schemeClr>
                    </a:solidFill>
                    <a:latin typeface="えるまーP" panose="02000600000000000000" pitchFamily="2" charset="-128"/>
                    <a:ea typeface="えるまーP" panose="02000600000000000000" pitchFamily="2" charset="-128"/>
                  </a:rPr>
                  <a:t>さがして！</a:t>
                </a:r>
                <a:endParaRPr kumimoji="1" lang="ja-JP" altLang="en-US" sz="1800" dirty="0">
                  <a:solidFill>
                    <a:schemeClr val="accent6">
                      <a:lumMod val="75000"/>
                    </a:schemeClr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endParaRPr>
              </a:p>
            </p:txBody>
          </p:sp>
        </p:grpSp>
        <p:pic>
          <p:nvPicPr>
            <p:cNvPr id="1031" name="図 1030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50" y="1697882"/>
              <a:ext cx="684000" cy="684000"/>
            </a:xfrm>
            <a:prstGeom prst="rect">
              <a:avLst/>
            </a:prstGeom>
          </p:spPr>
        </p:pic>
        <p:pic>
          <p:nvPicPr>
            <p:cNvPr id="154" name="図 15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792" y="1691946"/>
              <a:ext cx="684000" cy="684000"/>
            </a:xfrm>
            <a:prstGeom prst="rect">
              <a:avLst/>
            </a:prstGeom>
          </p:spPr>
        </p:pic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662" y="1767881"/>
              <a:ext cx="684000" cy="684000"/>
            </a:xfrm>
            <a:prstGeom prst="rect">
              <a:avLst/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049" y="1672482"/>
              <a:ext cx="684000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74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3460775"/>
            <a:ext cx="151193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覚満法師</a:t>
            </a:r>
            <a:endParaRPr kumimoji="1" lang="ja-JP" altLang="en-US" sz="23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900" dirty="0" smtClean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A4</a:t>
            </a:r>
            <a:endParaRPr kumimoji="1" lang="ja-JP" altLang="en-US" sz="23900" dirty="0">
              <a:ln w="19050">
                <a:noFill/>
              </a:ln>
              <a:solidFill>
                <a:srgbClr val="0070C0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6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1720" r="2652" b="34141"/>
          <a:stretch/>
        </p:blipFill>
        <p:spPr>
          <a:xfrm>
            <a:off x="1604004" y="1311468"/>
            <a:ext cx="11831027" cy="6318403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>
            <a:off x="10821824" y="989688"/>
            <a:ext cx="1404000" cy="470275"/>
            <a:chOff x="10744199" y="607325"/>
            <a:chExt cx="1404000" cy="470275"/>
          </a:xfrm>
        </p:grpSpPr>
        <p:sp>
          <p:nvSpPr>
            <p:cNvPr id="35" name="角丸四角形 34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長七郎山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9700117" y="4712279"/>
            <a:ext cx="1404000" cy="470275"/>
            <a:chOff x="10744199" y="607325"/>
            <a:chExt cx="1404000" cy="470275"/>
          </a:xfrm>
        </p:grpSpPr>
        <p:sp>
          <p:nvSpPr>
            <p:cNvPr id="39" name="角丸四角形 38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小沼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382977" y="3626296"/>
            <a:ext cx="1404000" cy="470275"/>
            <a:chOff x="10744199" y="607325"/>
            <a:chExt cx="1404000" cy="470275"/>
          </a:xfrm>
        </p:grpSpPr>
        <p:sp>
          <p:nvSpPr>
            <p:cNvPr id="42" name="角丸四角形 41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覚満淵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5257128" y="2407551"/>
            <a:ext cx="1404000" cy="470275"/>
            <a:chOff x="10744199" y="607325"/>
            <a:chExt cx="1404000" cy="470275"/>
          </a:xfrm>
        </p:grpSpPr>
        <p:sp>
          <p:nvSpPr>
            <p:cNvPr id="45" name="角丸四角形 44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0744199" y="607325"/>
              <a:ext cx="140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鳥居</a:t>
              </a:r>
              <a:r>
                <a:rPr lang="ja-JP" altLang="en-US" sz="2400" dirty="0">
                  <a:solidFill>
                    <a:schemeClr val="accent6"/>
                  </a:solidFill>
                  <a:latin typeface="やまフォント" panose="02000600000000000000" pitchFamily="2" charset="-128"/>
                  <a:ea typeface="やまフォント" panose="02000600000000000000" pitchFamily="2" charset="-128"/>
                </a:rPr>
                <a:t>峠</a:t>
              </a:r>
              <a:endParaRPr kumimoji="1" lang="ja-JP" altLang="en-US" sz="2400" dirty="0">
                <a:solidFill>
                  <a:schemeClr val="accent6"/>
                </a:solidFill>
                <a:latin typeface="やまフォント" panose="02000600000000000000" pitchFamily="2" charset="-128"/>
                <a:ea typeface="やまフォント" panose="02000600000000000000" pitchFamily="2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7051051" y="6464149"/>
            <a:ext cx="1381750" cy="468000"/>
            <a:chOff x="10744199" y="609600"/>
            <a:chExt cx="1404000" cy="468000"/>
          </a:xfrm>
        </p:grpSpPr>
        <p:sp>
          <p:nvSpPr>
            <p:cNvPr id="48" name="角丸四角形 47"/>
            <p:cNvSpPr/>
            <p:nvPr/>
          </p:nvSpPr>
          <p:spPr>
            <a:xfrm>
              <a:off x="10744199" y="609600"/>
              <a:ext cx="1404000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0744199" y="645425"/>
              <a:ext cx="140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小沼駐車場</a:t>
              </a:r>
              <a:endParaRPr kumimoji="1" lang="ja-JP" altLang="en-US" sz="18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4050193" y="5407029"/>
            <a:ext cx="1600507" cy="468000"/>
            <a:chOff x="10744195" y="609600"/>
            <a:chExt cx="1659334" cy="468000"/>
          </a:xfrm>
        </p:grpSpPr>
        <p:sp>
          <p:nvSpPr>
            <p:cNvPr id="51" name="角丸四角形 50"/>
            <p:cNvSpPr/>
            <p:nvPr/>
          </p:nvSpPr>
          <p:spPr>
            <a:xfrm>
              <a:off x="10744195" y="609600"/>
              <a:ext cx="1621901" cy="46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10744195" y="658934"/>
              <a:ext cx="1659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ビジターセンター</a:t>
              </a:r>
              <a:endParaRPr kumimoji="1" lang="ja-JP" altLang="en-US" sz="18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sp>
        <p:nvSpPr>
          <p:cNvPr id="53" name="正方形/長方形 52"/>
          <p:cNvSpPr/>
          <p:nvPr/>
        </p:nvSpPr>
        <p:spPr>
          <a:xfrm>
            <a:off x="0" y="7604125"/>
            <a:ext cx="15119350" cy="3087688"/>
          </a:xfrm>
          <a:prstGeom prst="rect">
            <a:avLst/>
          </a:prstGeom>
          <a:solidFill>
            <a:schemeClr val="bg1"/>
          </a:solidFill>
          <a:ln w="63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>
            <a:stCxn id="101" idx="0"/>
            <a:endCxn id="2" idx="0"/>
          </p:cNvCxnSpPr>
          <p:nvPr/>
        </p:nvCxnSpPr>
        <p:spPr>
          <a:xfrm flipV="1">
            <a:off x="11782849" y="1324745"/>
            <a:ext cx="3106574" cy="1153032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149199" y="8191136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をかこんでいるネットは、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何から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木を守るための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ものでしょう？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127036" y="8185447"/>
            <a:ext cx="276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長七郎山の高さは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</a:t>
            </a: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9079001" y="8201278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覚満淵という名前がつく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由来となった人は、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何という名前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2056837" y="8182749"/>
            <a:ext cx="27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覚満淵で景色が良い場所を探して、親子で写真を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撮ってみよう！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101165" y="8193363"/>
            <a:ext cx="277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小沼の周囲は</a:t>
            </a:r>
            <a:r>
              <a:rPr kumimoji="1" lang="ja-JP" altLang="en-US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kumimoji="1" lang="en-US" altLang="ja-JP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kumimoji="1" lang="en-US" altLang="ja-JP" sz="1600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あるでしょう？</a:t>
            </a:r>
            <a:endParaRPr kumimoji="1" lang="ja-JP" altLang="en-US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1026" name="Picture 2" descr="トイレのピクトグラム　1.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10" y="699208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トイレのピクトグラム　1.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94" y="503985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テキスト ボックス 93"/>
          <p:cNvSpPr txBox="1"/>
          <p:nvPr/>
        </p:nvSpPr>
        <p:spPr>
          <a:xfrm>
            <a:off x="4044022" y="5833865"/>
            <a:ext cx="151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800" b="1" dirty="0" smtClean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rPr>
              <a:t>１２：４０までに！</a:t>
            </a:r>
            <a:endParaRPr kumimoji="1" lang="ja-JP" altLang="en-US" sz="18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えるまーP" panose="02000600000000000000" pitchFamily="2" charset="-128"/>
              <a:ea typeface="えるまーP" panose="02000600000000000000" pitchFamily="2" charset="-128"/>
            </a:endParaRPr>
          </a:p>
        </p:txBody>
      </p:sp>
      <p:grpSp>
        <p:nvGrpSpPr>
          <p:cNvPr id="95" name="グループ化 94"/>
          <p:cNvGrpSpPr/>
          <p:nvPr/>
        </p:nvGrpSpPr>
        <p:grpSpPr>
          <a:xfrm>
            <a:off x="8676152" y="4489451"/>
            <a:ext cx="474171" cy="1499147"/>
            <a:chOff x="11710320" y="835814"/>
            <a:chExt cx="374785" cy="1792644"/>
          </a:xfrm>
        </p:grpSpPr>
        <p:sp>
          <p:nvSpPr>
            <p:cNvPr id="96" name="角丸四角形 95"/>
            <p:cNvSpPr/>
            <p:nvPr/>
          </p:nvSpPr>
          <p:spPr>
            <a:xfrm rot="16200000">
              <a:off x="10998952" y="1547182"/>
              <a:ext cx="1792644" cy="3699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11720205" y="835815"/>
              <a:ext cx="364900" cy="17926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昼食</a:t>
              </a:r>
              <a:r>
                <a:rPr kumimoji="1" lang="ja-JP" altLang="en-US" sz="1800" spc="-300" dirty="0" smtClean="0">
                  <a:solidFill>
                    <a:schemeClr val="accent2"/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rPr>
                <a:t>ポイント</a:t>
              </a:r>
              <a:endParaRPr kumimoji="1" lang="ja-JP" altLang="en-US" sz="1800" spc="-300" dirty="0">
                <a:solidFill>
                  <a:schemeClr val="accent2"/>
                </a:solidFill>
                <a:latin typeface="えるまーP" panose="02000600000000000000" pitchFamily="2" charset="-128"/>
                <a:ea typeface="えるまーP" panose="02000600000000000000" pitchFamily="2" charset="-128"/>
              </a:endParaRPr>
            </a:p>
          </p:txBody>
        </p:sp>
      </p:grpSp>
      <p:sp>
        <p:nvSpPr>
          <p:cNvPr id="98" name="テキスト ボックス 97"/>
          <p:cNvSpPr txBox="1"/>
          <p:nvPr/>
        </p:nvSpPr>
        <p:spPr>
          <a:xfrm>
            <a:off x="12321955" y="10397961"/>
            <a:ext cx="27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©2020 </a:t>
            </a:r>
            <a:r>
              <a:rPr kumimoji="1" lang="ja-JP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国立赤城青少年交流の家</a:t>
            </a:r>
            <a:endParaRPr kumimoji="1" lang="ja-JP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3269423" y="244745"/>
            <a:ext cx="1620000" cy="2160000"/>
            <a:chOff x="13459065" y="24480"/>
            <a:chExt cx="1620000" cy="216000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189065" y="294480"/>
              <a:ext cx="2160000" cy="16200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3" name="角丸四角形 2"/>
            <p:cNvSpPr/>
            <p:nvPr/>
          </p:nvSpPr>
          <p:spPr>
            <a:xfrm>
              <a:off x="14025032" y="1739876"/>
              <a:ext cx="432000" cy="14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9" name="テキスト ボックス 98"/>
          <p:cNvSpPr txBox="1"/>
          <p:nvPr/>
        </p:nvSpPr>
        <p:spPr>
          <a:xfrm>
            <a:off x="-1944" y="7603571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Q1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grpSp>
        <p:nvGrpSpPr>
          <p:cNvPr id="100" name="グループ化 99"/>
          <p:cNvGrpSpPr/>
          <p:nvPr/>
        </p:nvGrpSpPr>
        <p:grpSpPr>
          <a:xfrm>
            <a:off x="11145106" y="2249502"/>
            <a:ext cx="682625" cy="461665"/>
            <a:chOff x="13172171" y="3768828"/>
            <a:chExt cx="682625" cy="461665"/>
          </a:xfrm>
        </p:grpSpPr>
        <p:sp>
          <p:nvSpPr>
            <p:cNvPr id="101" name="角丸四角形 100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3172171" y="3768828"/>
              <a:ext cx="68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Q2</a:t>
              </a:r>
            </a:p>
          </p:txBody>
        </p:sp>
      </p:grpSp>
      <p:sp>
        <p:nvSpPr>
          <p:cNvPr id="104" name="テキスト ボックス 103"/>
          <p:cNvSpPr txBox="1"/>
          <p:nvPr/>
        </p:nvSpPr>
        <p:spPr>
          <a:xfrm>
            <a:off x="3001370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Q2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5970897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Q3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8958818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Q4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11946737" y="7616503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rPr>
              <a:t>CP</a:t>
            </a:r>
            <a:endParaRPr kumimoji="1" lang="ja-JP" altLang="en-US" sz="32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-14824" y="9198492"/>
            <a:ext cx="2914643" cy="1404076"/>
            <a:chOff x="-1945" y="9198492"/>
            <a:chExt cx="2914643" cy="1404076"/>
          </a:xfrm>
        </p:grpSpPr>
        <p:sp>
          <p:nvSpPr>
            <p:cNvPr id="14" name="正方形/長方形 13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シカ</a:t>
              </a:r>
              <a:endParaRPr kumimoji="1" lang="ja-JP" altLang="en-US" sz="3200" dirty="0">
                <a:solidFill>
                  <a:srgbClr val="0070C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</a:t>
              </a:r>
              <a:r>
                <a:rPr kumimoji="1"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01370" y="9198492"/>
            <a:ext cx="2914643" cy="1404076"/>
            <a:chOff x="-1945" y="9198492"/>
            <a:chExt cx="2914643" cy="1404076"/>
          </a:xfrm>
        </p:grpSpPr>
        <p:sp>
          <p:nvSpPr>
            <p:cNvPr id="112" name="正方形/長方形 111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1578.9</a:t>
              </a:r>
              <a:r>
                <a:rPr lang="ja-JP" altLang="en-US" sz="28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ｍ</a:t>
              </a:r>
              <a:endParaRPr lang="ja-JP" altLang="en-US" sz="2800" dirty="0">
                <a:solidFill>
                  <a:srgbClr val="0070C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A2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5970897" y="9198492"/>
            <a:ext cx="2914643" cy="1404076"/>
            <a:chOff x="-1945" y="9198492"/>
            <a:chExt cx="2914643" cy="1404076"/>
          </a:xfrm>
        </p:grpSpPr>
        <p:sp>
          <p:nvSpPr>
            <p:cNvPr id="115" name="正方形/長方形 114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1</a:t>
              </a:r>
              <a:r>
                <a:rPr lang="ja-JP" altLang="en-US" sz="28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キロメートル</a:t>
              </a:r>
              <a:endParaRPr lang="ja-JP" altLang="en-US" sz="2800" dirty="0">
                <a:solidFill>
                  <a:srgbClr val="0070C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A3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7" name="グループ化 116"/>
          <p:cNvGrpSpPr/>
          <p:nvPr/>
        </p:nvGrpSpPr>
        <p:grpSpPr>
          <a:xfrm>
            <a:off x="8953956" y="9198492"/>
            <a:ext cx="2914643" cy="1404076"/>
            <a:chOff x="-1945" y="9198492"/>
            <a:chExt cx="2914643" cy="1404076"/>
          </a:xfrm>
        </p:grpSpPr>
        <p:sp>
          <p:nvSpPr>
            <p:cNvPr id="118" name="正方形/長方形 117"/>
            <p:cNvSpPr/>
            <p:nvPr/>
          </p:nvSpPr>
          <p:spPr>
            <a:xfrm>
              <a:off x="187299" y="9702568"/>
              <a:ext cx="2725399" cy="900000"/>
            </a:xfrm>
            <a:prstGeom prst="rect">
              <a:avLst/>
            </a:pr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rgbClr val="0070C0"/>
                  </a:solidFill>
                  <a:latin typeface="EPSON 太丸ゴシック体Ｂ" panose="020F0709000000000000" pitchFamily="49" charset="-128"/>
                  <a:ea typeface="EPSON 太丸ゴシック体Ｂ" panose="020F0709000000000000" pitchFamily="49" charset="-128"/>
                </a:rPr>
                <a:t>覚満法師</a:t>
              </a:r>
              <a:endParaRPr lang="ja-JP" altLang="en-US" sz="2800" dirty="0">
                <a:solidFill>
                  <a:srgbClr val="0070C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-1945" y="9198492"/>
              <a:ext cx="885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n w="19050">
                    <a:noFill/>
                  </a:ln>
                  <a:solidFill>
                    <a:srgbClr val="0070C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A4</a:t>
              </a:r>
              <a:endParaRPr kumimoji="1" lang="ja-JP" altLang="en-US" sz="32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07にくまるフォント" panose="02000900000000000000" pitchFamily="50" charset="-128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3" name="グループ化 122"/>
          <p:cNvGrpSpPr/>
          <p:nvPr/>
        </p:nvGrpSpPr>
        <p:grpSpPr>
          <a:xfrm>
            <a:off x="6025184" y="3001323"/>
            <a:ext cx="612001" cy="461665"/>
            <a:chOff x="13197913" y="3768828"/>
            <a:chExt cx="612001" cy="461665"/>
          </a:xfrm>
        </p:grpSpPr>
        <p:sp>
          <p:nvSpPr>
            <p:cNvPr id="124" name="角丸四角形 123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25" name="テキスト ボックス 124"/>
            <p:cNvSpPr txBox="1"/>
            <p:nvPr/>
          </p:nvSpPr>
          <p:spPr>
            <a:xfrm>
              <a:off x="13197913" y="3768828"/>
              <a:ext cx="61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Q4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9" name="グループ化 128"/>
          <p:cNvGrpSpPr/>
          <p:nvPr/>
        </p:nvGrpSpPr>
        <p:grpSpPr>
          <a:xfrm>
            <a:off x="2410914" y="3814101"/>
            <a:ext cx="612001" cy="461665"/>
            <a:chOff x="13197913" y="3768828"/>
            <a:chExt cx="612001" cy="461665"/>
          </a:xfrm>
        </p:grpSpPr>
        <p:sp>
          <p:nvSpPr>
            <p:cNvPr id="130" name="角丸四角形 129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31" name="テキスト ボックス 130"/>
            <p:cNvSpPr txBox="1"/>
            <p:nvPr/>
          </p:nvSpPr>
          <p:spPr>
            <a:xfrm>
              <a:off x="13197913" y="3768828"/>
              <a:ext cx="61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CP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cxnSp>
        <p:nvCxnSpPr>
          <p:cNvPr id="132" name="直線コネクタ 131"/>
          <p:cNvCxnSpPr/>
          <p:nvPr/>
        </p:nvCxnSpPr>
        <p:spPr>
          <a:xfrm>
            <a:off x="11855058" y="4436931"/>
            <a:ext cx="3034365" cy="2329176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14519" r="15297" b="9633"/>
          <a:stretch/>
        </p:blipFill>
        <p:spPr>
          <a:xfrm rot="5400000">
            <a:off x="12789212" y="4796012"/>
            <a:ext cx="2524355" cy="18932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3" name="角丸四角形 132"/>
          <p:cNvSpPr/>
          <p:nvPr/>
        </p:nvSpPr>
        <p:spPr>
          <a:xfrm rot="21420000">
            <a:off x="13636525" y="6226586"/>
            <a:ext cx="609187" cy="211926"/>
          </a:xfrm>
          <a:prstGeom prst="roundRect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0" name="直線コネクタ 139"/>
          <p:cNvCxnSpPr>
            <a:stCxn id="128" idx="0"/>
            <a:endCxn id="27" idx="2"/>
          </p:cNvCxnSpPr>
          <p:nvPr/>
        </p:nvCxnSpPr>
        <p:spPr>
          <a:xfrm>
            <a:off x="7866860" y="5005838"/>
            <a:ext cx="1717906" cy="2520984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8712202" y="6482822"/>
            <a:ext cx="1745128" cy="1044000"/>
            <a:chOff x="6801441" y="1009650"/>
            <a:chExt cx="2101676" cy="12573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" t="13567" b="8822"/>
            <a:stretch/>
          </p:blipFill>
          <p:spPr>
            <a:xfrm>
              <a:off x="6801441" y="1009650"/>
              <a:ext cx="2101676" cy="12573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9" name="角丸四角形 138"/>
            <p:cNvSpPr/>
            <p:nvPr/>
          </p:nvSpPr>
          <p:spPr>
            <a:xfrm>
              <a:off x="7425334" y="1679187"/>
              <a:ext cx="360000" cy="1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7551245" y="5005838"/>
            <a:ext cx="624700" cy="461665"/>
            <a:chOff x="13197914" y="3768828"/>
            <a:chExt cx="624700" cy="461665"/>
          </a:xfrm>
        </p:grpSpPr>
        <p:sp>
          <p:nvSpPr>
            <p:cNvPr id="127" name="角丸四角形 126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13204443" y="3768828"/>
              <a:ext cx="618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Q3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41" name="図 1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29">
            <a:off x="13790493" y="8868672"/>
            <a:ext cx="1284533" cy="972000"/>
          </a:xfrm>
          <a:prstGeom prst="rect">
            <a:avLst/>
          </a:prstGeom>
        </p:spPr>
      </p:pic>
      <p:cxnSp>
        <p:nvCxnSpPr>
          <p:cNvPr id="142" name="直線コネクタ 141"/>
          <p:cNvCxnSpPr>
            <a:endCxn id="31" idx="1"/>
          </p:cNvCxnSpPr>
          <p:nvPr/>
        </p:nvCxnSpPr>
        <p:spPr>
          <a:xfrm flipH="1">
            <a:off x="92301" y="4181748"/>
            <a:ext cx="2345479" cy="1237712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" y="4609460"/>
            <a:ext cx="2160000" cy="162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89" name="グループ化 88"/>
          <p:cNvGrpSpPr/>
          <p:nvPr/>
        </p:nvGrpSpPr>
        <p:grpSpPr>
          <a:xfrm>
            <a:off x="11677321" y="4378627"/>
            <a:ext cx="612000" cy="461665"/>
            <a:chOff x="13197914" y="3768828"/>
            <a:chExt cx="612000" cy="461665"/>
          </a:xfrm>
        </p:grpSpPr>
        <p:sp>
          <p:nvSpPr>
            <p:cNvPr id="91" name="角丸四角形 90"/>
            <p:cNvSpPr/>
            <p:nvPr/>
          </p:nvSpPr>
          <p:spPr>
            <a:xfrm rot="5400000">
              <a:off x="13287914" y="3691103"/>
              <a:ext cx="432000" cy="612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D7D31"/>
                </a:solidFill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13208514" y="3768828"/>
              <a:ext cx="57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rgbClr val="ED7D31"/>
                  </a:solidFill>
                  <a:latin typeface="Segoe UI Black" panose="020B0A02040204020203" pitchFamily="34" charset="0"/>
                  <a:ea typeface="えるまーP" panose="02000600000000000000" pitchFamily="2" charset="-128"/>
                  <a:cs typeface="Segoe UI Black" panose="020B0A02040204020203" pitchFamily="34" charset="0"/>
                </a:rPr>
                <a:t>Q1</a:t>
              </a:r>
              <a:endParaRPr kumimoji="1" lang="en-US" altLang="ja-JP" sz="2400" b="1" dirty="0" smtClean="0">
                <a:solidFill>
                  <a:srgbClr val="ED7D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cxnSp>
        <p:nvCxnSpPr>
          <p:cNvPr id="146" name="直線コネクタ 145"/>
          <p:cNvCxnSpPr/>
          <p:nvPr/>
        </p:nvCxnSpPr>
        <p:spPr>
          <a:xfrm flipV="1">
            <a:off x="6584140" y="1357241"/>
            <a:ext cx="1657049" cy="1666478"/>
          </a:xfrm>
          <a:prstGeom prst="line">
            <a:avLst/>
          </a:prstGeom>
          <a:ln w="381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図 10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09" y="517545"/>
            <a:ext cx="2160000" cy="162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8" name="角丸四角形 147"/>
          <p:cNvSpPr/>
          <p:nvPr/>
        </p:nvSpPr>
        <p:spPr>
          <a:xfrm>
            <a:off x="8149441" y="1706784"/>
            <a:ext cx="216000" cy="72000"/>
          </a:xfrm>
          <a:prstGeom prst="roundRect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2" name="グループ化 1031"/>
          <p:cNvGrpSpPr/>
          <p:nvPr/>
        </p:nvGrpSpPr>
        <p:grpSpPr>
          <a:xfrm>
            <a:off x="-80315" y="-62506"/>
            <a:ext cx="6620607" cy="2514387"/>
            <a:chOff x="-80315" y="-62506"/>
            <a:chExt cx="6620607" cy="2514387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-80315" y="-62506"/>
              <a:ext cx="6620607" cy="2002943"/>
              <a:chOff x="-98378" y="-208175"/>
              <a:chExt cx="6620607" cy="2002943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 rot="228758">
                <a:off x="-98378" y="-140186"/>
                <a:ext cx="3211164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15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あ</a:t>
                </a:r>
                <a:r>
                  <a:rPr lang="ja-JP" altLang="en-US" sz="66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か</a:t>
                </a:r>
                <a:r>
                  <a:rPr lang="ja-JP" altLang="en-US" sz="60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ぎ</a:t>
                </a:r>
                <a:endParaRPr kumimoji="1" lang="ja-JP" altLang="en-US" sz="6600" b="1" spc="-1000" dirty="0">
                  <a:ln w="28575">
                    <a:solidFill>
                      <a:schemeClr val="bg1"/>
                    </a:solidFill>
                  </a:ln>
                  <a:blipFill>
                    <a:blip r:embed="rId11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2223626" y="-208175"/>
                <a:ext cx="186135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0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や</a:t>
                </a:r>
                <a:r>
                  <a:rPr lang="ja-JP" altLang="en-US" sz="6600" b="1" spc="-1000" dirty="0" smtClean="0">
                    <a:ln w="28575">
                      <a:solidFill>
                        <a:schemeClr val="bg1"/>
                      </a:solidFill>
                    </a:ln>
                    <a:blipFill>
                      <a:blip r:embed="rId11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ま</a:t>
                </a:r>
                <a:endParaRPr kumimoji="1" lang="ja-JP" altLang="en-US" sz="6600" b="1" spc="-1000" dirty="0">
                  <a:ln w="28575">
                    <a:solidFill>
                      <a:schemeClr val="bg1"/>
                    </a:solidFill>
                  </a:ln>
                  <a:blipFill>
                    <a:blip r:embed="rId11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 rot="20689941">
                <a:off x="2707316" y="225108"/>
                <a:ext cx="381491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8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ク</a:t>
                </a:r>
                <a:r>
                  <a:rPr lang="ja-JP" altLang="en-US" sz="54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エ</a:t>
                </a:r>
                <a:r>
                  <a:rPr lang="ja-JP" altLang="en-US" sz="72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ス</a:t>
                </a:r>
                <a:r>
                  <a:rPr lang="ja-JP" altLang="en-US" sz="9600" b="1" spc="-1000" dirty="0" smtClean="0">
                    <a:ln w="38100">
                      <a:solidFill>
                        <a:schemeClr val="bg1"/>
                      </a:solidFill>
                    </a:ln>
                    <a:blipFill>
                      <a:blip r:embed="rId12"/>
                      <a:tile tx="0" ty="0" sx="100000" sy="100000" flip="none" algn="tl"/>
                    </a:blipFill>
                    <a:latin typeface="やまフォント" panose="02000600000000000000" pitchFamily="2" charset="-128"/>
                    <a:ea typeface="やまフォント" panose="02000600000000000000" pitchFamily="2" charset="-128"/>
                  </a:rPr>
                  <a:t>ト</a:t>
                </a:r>
                <a:endParaRPr kumimoji="1" lang="ja-JP" altLang="en-US" sz="6600" b="1" spc="-1000" dirty="0">
                  <a:ln w="38100">
                    <a:solidFill>
                      <a:schemeClr val="bg1"/>
                    </a:solidFill>
                  </a:ln>
                  <a:blipFill>
                    <a:blip r:embed="rId12"/>
                    <a:tile tx="0" ty="0" sx="100000" sy="100000" flip="none" algn="tl"/>
                  </a:blipFill>
                  <a:latin typeface="やまフォント" panose="02000600000000000000" pitchFamily="2" charset="-128"/>
                  <a:ea typeface="やまフォント" panose="02000600000000000000" pitchFamily="2" charset="-128"/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1270217" y="368249"/>
              <a:ext cx="1190834" cy="406259"/>
              <a:chOff x="1975277" y="123049"/>
              <a:chExt cx="1190834" cy="486934"/>
            </a:xfrm>
          </p:grpSpPr>
          <p:sp>
            <p:nvSpPr>
              <p:cNvPr id="134" name="円形吹き出し 133"/>
              <p:cNvSpPr/>
              <p:nvPr/>
            </p:nvSpPr>
            <p:spPr>
              <a:xfrm rot="20771092">
                <a:off x="2028577" y="123049"/>
                <a:ext cx="1104396" cy="486934"/>
              </a:xfrm>
              <a:prstGeom prst="wedgeEllipseCallout">
                <a:avLst>
                  <a:gd name="adj1" fmla="val 14158"/>
                  <a:gd name="adj2" fmla="val 856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5" name="テキスト ボックス 134"/>
              <p:cNvSpPr txBox="1"/>
              <p:nvPr/>
            </p:nvSpPr>
            <p:spPr>
              <a:xfrm rot="20675698">
                <a:off x="1975277" y="152255"/>
                <a:ext cx="1190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 smtClean="0">
                    <a:solidFill>
                      <a:schemeClr val="accent6">
                        <a:lumMod val="75000"/>
                      </a:schemeClr>
                    </a:solidFill>
                    <a:latin typeface="えるまーP" panose="02000600000000000000" pitchFamily="2" charset="-128"/>
                    <a:ea typeface="えるまーP" panose="02000600000000000000" pitchFamily="2" charset="-128"/>
                  </a:rPr>
                  <a:t>あるいて！</a:t>
                </a:r>
                <a:endParaRPr kumimoji="1" lang="ja-JP" altLang="en-US" sz="1800" dirty="0">
                  <a:solidFill>
                    <a:schemeClr val="accent6">
                      <a:lumMod val="75000"/>
                    </a:schemeClr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endParaRPr>
              </a:p>
            </p:txBody>
          </p:sp>
        </p:grpSp>
        <p:grpSp>
          <p:nvGrpSpPr>
            <p:cNvPr id="136" name="グループ化 135"/>
            <p:cNvGrpSpPr/>
            <p:nvPr/>
          </p:nvGrpSpPr>
          <p:grpSpPr>
            <a:xfrm rot="1718561">
              <a:off x="4015051" y="475797"/>
              <a:ext cx="1115482" cy="394837"/>
              <a:chOff x="1929434" y="229819"/>
              <a:chExt cx="1216705" cy="394837"/>
            </a:xfrm>
          </p:grpSpPr>
          <p:sp>
            <p:nvSpPr>
              <p:cNvPr id="137" name="円形吹き出し 136"/>
              <p:cNvSpPr/>
              <p:nvPr/>
            </p:nvSpPr>
            <p:spPr>
              <a:xfrm rot="20771092">
                <a:off x="1929434" y="234389"/>
                <a:ext cx="1216705" cy="390267"/>
              </a:xfrm>
              <a:prstGeom prst="wedgeEllipseCallout">
                <a:avLst>
                  <a:gd name="adj1" fmla="val -25556"/>
                  <a:gd name="adj2" fmla="val 783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テキスト ボックス 137"/>
              <p:cNvSpPr txBox="1"/>
              <p:nvPr/>
            </p:nvSpPr>
            <p:spPr>
              <a:xfrm rot="20675698">
                <a:off x="1942627" y="229819"/>
                <a:ext cx="1190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 smtClean="0">
                    <a:solidFill>
                      <a:schemeClr val="accent6">
                        <a:lumMod val="75000"/>
                      </a:schemeClr>
                    </a:solidFill>
                    <a:latin typeface="えるまーP" panose="02000600000000000000" pitchFamily="2" charset="-128"/>
                    <a:ea typeface="えるまーP" panose="02000600000000000000" pitchFamily="2" charset="-128"/>
                  </a:rPr>
                  <a:t>さがして！</a:t>
                </a:r>
                <a:endParaRPr kumimoji="1" lang="ja-JP" altLang="en-US" sz="1800" dirty="0">
                  <a:solidFill>
                    <a:schemeClr val="accent6">
                      <a:lumMod val="75000"/>
                    </a:schemeClr>
                  </a:solidFill>
                  <a:latin typeface="えるまーP" panose="02000600000000000000" pitchFamily="2" charset="-128"/>
                  <a:ea typeface="えるまーP" panose="02000600000000000000" pitchFamily="2" charset="-128"/>
                </a:endParaRPr>
              </a:p>
            </p:txBody>
          </p:sp>
        </p:grpSp>
        <p:pic>
          <p:nvPicPr>
            <p:cNvPr id="1031" name="図 1030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50" y="1697882"/>
              <a:ext cx="684000" cy="684000"/>
            </a:xfrm>
            <a:prstGeom prst="rect">
              <a:avLst/>
            </a:prstGeom>
          </p:spPr>
        </p:pic>
        <p:pic>
          <p:nvPicPr>
            <p:cNvPr id="154" name="図 15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792" y="1691946"/>
              <a:ext cx="684000" cy="684000"/>
            </a:xfrm>
            <a:prstGeom prst="rect">
              <a:avLst/>
            </a:prstGeom>
          </p:spPr>
        </p:pic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662" y="1767881"/>
              <a:ext cx="684000" cy="684000"/>
            </a:xfrm>
            <a:prstGeom prst="rect">
              <a:avLst/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049" y="1672482"/>
              <a:ext cx="684000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09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39615" y="3268414"/>
            <a:ext cx="146797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</a:t>
            </a:r>
            <a:r>
              <a:rPr lang="ja-JP" altLang="en-US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をかこんで</a:t>
            </a:r>
            <a:r>
              <a:rPr lang="ja-JP" altLang="en-US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いるネット</a:t>
            </a:r>
            <a:r>
              <a:rPr lang="ja-JP" altLang="en-US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は、</a:t>
            </a:r>
            <a:r>
              <a:rPr lang="en-US" altLang="ja-JP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8800" b="1" u="sng" dirty="0" smtClean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何から</a:t>
            </a:r>
            <a:r>
              <a:rPr lang="ja-JP" altLang="en-US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木を守るための</a:t>
            </a:r>
            <a:r>
              <a:rPr lang="en-US" altLang="ja-JP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8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ものでしょう？</a:t>
            </a:r>
            <a:endParaRPr kumimoji="1" lang="ja-JP" altLang="en-US" sz="8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39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Q1</a:t>
            </a:r>
            <a:endParaRPr kumimoji="1" lang="ja-JP" altLang="en-US" sz="239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" y="3460775"/>
            <a:ext cx="1511935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シカ</a:t>
            </a:r>
            <a:endParaRPr kumimoji="1" lang="ja-JP" altLang="en-US" sz="23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9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kumimoji="1" lang="en-US" altLang="ja-JP" sz="23900" dirty="0" smtClean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endParaRPr kumimoji="1" lang="ja-JP" altLang="en-US" sz="23900" dirty="0">
              <a:ln w="19050">
                <a:noFill/>
              </a:ln>
              <a:solidFill>
                <a:srgbClr val="0070C0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39615" y="3945523"/>
            <a:ext cx="14679735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長七郎山の高さは</a:t>
            </a:r>
            <a:endParaRPr lang="en-US" altLang="ja-JP" sz="8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8800" b="1" u="sng" dirty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あるでしょう？</a:t>
            </a:r>
            <a:endParaRPr lang="ja-JP" altLang="en-US" sz="8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39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Q2</a:t>
            </a:r>
            <a:endParaRPr kumimoji="1" lang="ja-JP" altLang="en-US" sz="239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5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476250" y="3460775"/>
            <a:ext cx="1559560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900" b="1" spc="-70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１５７８</a:t>
            </a:r>
            <a:r>
              <a:rPr lang="en-US" altLang="ja-JP" sz="23900" b="1" spc="-70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.</a:t>
            </a:r>
            <a:r>
              <a:rPr lang="ja-JP" altLang="en-US" sz="23900" b="1" spc="-30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９</a:t>
            </a:r>
            <a:r>
              <a:rPr lang="ja-JP" altLang="en-US" sz="23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ｍ</a:t>
            </a:r>
            <a:endParaRPr kumimoji="1" lang="ja-JP" altLang="en-US" sz="23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900" dirty="0" smtClean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lang="en-US" altLang="ja-JP" sz="239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kumimoji="1" lang="ja-JP" altLang="en-US" sz="23900" dirty="0">
              <a:ln w="19050">
                <a:noFill/>
              </a:ln>
              <a:solidFill>
                <a:srgbClr val="0070C0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59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39615" y="3945523"/>
            <a:ext cx="14679735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小沼の周囲は</a:t>
            </a:r>
            <a:r>
              <a:rPr lang="ja-JP" altLang="en-US" sz="8800" b="1" u="sng" dirty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何メートル</a:t>
            </a:r>
            <a:r>
              <a:rPr lang="en-US" altLang="ja-JP" sz="8800" b="1" u="sng" dirty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8800" b="1" u="sng" dirty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あるでしょう？</a:t>
            </a:r>
            <a:endParaRPr lang="ja-JP" altLang="en-US" sz="8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39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Q3</a:t>
            </a:r>
            <a:endParaRPr kumimoji="1" lang="ja-JP" altLang="en-US" sz="239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4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3460775"/>
            <a:ext cx="151193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39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lang="ja-JP" altLang="en-US" sz="166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キロメートル</a:t>
            </a:r>
            <a:endParaRPr kumimoji="1" lang="ja-JP" altLang="en-US" sz="23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900" dirty="0" smtClean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lang="en-US" altLang="ja-JP" sz="23900" dirty="0">
                <a:ln w="19050">
                  <a:noFill/>
                </a:ln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</a:t>
            </a:r>
            <a:endParaRPr kumimoji="1" lang="ja-JP" altLang="en-US" sz="23900" dirty="0">
              <a:ln w="19050">
                <a:noFill/>
              </a:ln>
              <a:solidFill>
                <a:srgbClr val="0070C0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1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39615" y="3268415"/>
            <a:ext cx="14679735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覚満淵という名前がつく</a:t>
            </a:r>
            <a:r>
              <a:rPr lang="en-US" altLang="ja-JP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由来となった人は、</a:t>
            </a:r>
            <a:r>
              <a:rPr lang="en-US" altLang="ja-JP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lang="en-US" altLang="ja-JP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lang="ja-JP" altLang="en-US" sz="8800" b="1" u="sng" dirty="0">
                <a:solidFill>
                  <a:srgbClr val="ED7D31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何という名前</a:t>
            </a:r>
            <a:r>
              <a:rPr lang="ja-JP" altLang="en-US" sz="8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でしょう？</a:t>
            </a:r>
            <a:endParaRPr lang="ja-JP" altLang="en-US" sz="8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-309389"/>
            <a:ext cx="813974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3900" dirty="0" smtClean="0">
                <a:ln w="19050">
                  <a:noFill/>
                </a:ln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Q4</a:t>
            </a:r>
            <a:endParaRPr kumimoji="1" lang="ja-JP" altLang="en-US" sz="23900" dirty="0">
              <a:ln w="19050">
                <a:noFill/>
              </a:ln>
              <a:solidFill>
                <a:schemeClr val="accent2"/>
              </a:solidFill>
              <a:latin typeface="Segoe UI Black" panose="020B0A02040204020203" pitchFamily="34" charset="0"/>
              <a:ea typeface="07にくまるフォント" panose="02000900000000000000" pitchFamily="50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31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220</Words>
  <Application>Microsoft Office PowerPoint</Application>
  <PresentationFormat>ユーザー設定</PresentationFormat>
  <Paragraphs>89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0" baseType="lpstr">
      <vt:lpstr>Calibri</vt:lpstr>
      <vt:lpstr>ＭＳ Ｐゴシック</vt:lpstr>
      <vt:lpstr>EPSON 太丸ゴシック体Ｂ</vt:lpstr>
      <vt:lpstr>Calibri Light</vt:lpstr>
      <vt:lpstr>やまフォント</vt:lpstr>
      <vt:lpstr>Arial</vt:lpstr>
      <vt:lpstr>07にくまるフォント</vt:lpstr>
      <vt:lpstr>えるまーP</vt:lpstr>
      <vt:lpstr>Segoe UI Black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niye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ak.yamakawa</dc:creator>
  <cp:lastModifiedBy>ak.yamakawa</cp:lastModifiedBy>
  <cp:revision>27</cp:revision>
  <cp:lastPrinted>2020-09-12T12:34:40Z</cp:lastPrinted>
  <dcterms:created xsi:type="dcterms:W3CDTF">2020-08-15T01:38:02Z</dcterms:created>
  <dcterms:modified xsi:type="dcterms:W3CDTF">2020-09-12T12:35:42Z</dcterms:modified>
</cp:coreProperties>
</file>